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snapToGrid="0">
      <p:cViewPr varScale="1">
        <p:scale>
          <a:sx n="101" d="100"/>
          <a:sy n="101"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07/06/2026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07/06/2026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200025" y="152400"/>
            <a:ext cx="3276600" cy="2554545"/>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es-ES" sz="8000" b="1" dirty="0" err="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VOIR</a:t>
            </a:r>
            <a:r>
              <a:rPr lang="es-ES" sz="80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JÉSUS</a:t>
            </a:r>
          </a:p>
        </p:txBody>
      </p:sp>
      <p:sp>
        <p:nvSpPr>
          <p:cNvPr id="3" name="CuadroTexto 2">
            <a:extLst>
              <a:ext uri="{FF2B5EF4-FFF2-40B4-BE49-F238E27FC236}">
                <a16:creationId xmlns:a16="http://schemas.microsoft.com/office/drawing/2014/main" id="{A5108331-990B-F221-B6A6-5C26D9286D2F}"/>
              </a:ext>
            </a:extLst>
          </p:cNvPr>
          <p:cNvSpPr txBox="1"/>
          <p:nvPr/>
        </p:nvSpPr>
        <p:spPr>
          <a:xfrm>
            <a:off x="7820025" y="6067425"/>
            <a:ext cx="4229100"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b="1" dirty="0"/>
              <a:t>La vision d'Ellen G. White consignée dans « </a:t>
            </a:r>
            <a:r>
              <a:rPr lang="fr-FR" b="1" i="1" dirty="0"/>
              <a:t>Premiers écrits </a:t>
            </a:r>
            <a:r>
              <a:rPr lang="fr-FR" b="1" dirty="0"/>
              <a:t>», pp. 79-81</a:t>
            </a:r>
            <a:endParaRPr lang="es-ES" b="1" dirty="0"/>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62525" y="67310"/>
            <a:ext cx="7215750" cy="707886"/>
          </a:xfrm>
          <a:prstGeom prst="rect">
            <a:avLst/>
          </a:prstGeom>
          <a:noFill/>
        </p:spPr>
        <p:txBody>
          <a:bodyPr wrap="square">
            <a:spAutoFit/>
          </a:bodyPr>
          <a:lstStyle/>
          <a:p>
            <a:r>
              <a:rPr lang="fr-FR" sz="2000" b="1" dirty="0"/>
              <a:t>Je me voyais assise, la  Tête entre les mains, en proie au plus profond désespoir, et faisant ces réflexions </a:t>
            </a:r>
            <a:r>
              <a:rPr lang="es-ES" sz="2000" b="1" dirty="0">
                <a:effectLst/>
              </a:rPr>
              <a:t>:</a:t>
            </a:r>
            <a:endParaRPr lang="es-ES" sz="2000" b="1" dirty="0"/>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 y="3590925"/>
            <a:ext cx="5578259" cy="3181351"/>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62525" y="2105561"/>
            <a:ext cx="7215750" cy="1323439"/>
          </a:xfrm>
          <a:prstGeom prst="rect">
            <a:avLst/>
          </a:prstGeom>
          <a:noFill/>
        </p:spPr>
        <p:txBody>
          <a:bodyPr wrap="square">
            <a:spAutoFit/>
          </a:bodyPr>
          <a:lstStyle/>
          <a:p>
            <a:r>
              <a:rPr lang="fr-FR" sz="2000" b="1" dirty="0"/>
              <a:t>A ce moment précis, la porte s’ouvrit, une personne d’une grande beauté entra. Elle me regarda avec un air de pitié, et me dit: « Veux-tu voir Jésus? Il est ici, tu peux le voir si tu veux. Prends tout ce que tu possèdes et suis-moi. »</a:t>
            </a:r>
            <a:endParaRPr lang="es-ES" sz="2000" b="1" dirty="0"/>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041" y="3590924"/>
            <a:ext cx="5578260" cy="3181352"/>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62525" y="778659"/>
            <a:ext cx="7215750" cy="1323439"/>
          </a:xfrm>
          <a:prstGeom prst="rect">
            <a:avLst/>
          </a:prstGeom>
          <a:noFill/>
        </p:spPr>
        <p:txBody>
          <a:bodyPr wrap="square">
            <a:spAutoFit/>
          </a:bodyPr>
          <a:lstStyle/>
          <a:p>
            <a:pPr lvl="0">
              <a:defRPr/>
            </a:pPr>
            <a:r>
              <a:rPr lang="fr-FR" sz="2000" b="1" dirty="0">
                <a:solidFill>
                  <a:prstClr val="black"/>
                </a:solidFill>
              </a:rPr>
              <a:t>« Si Jésus était ici-bas, j’irais à lui, je me jetterais à ses pieds, et je lui dirais toute ma douleur. Il ne se détournerait pas de moi, il me ferait miséricorde; je l’aimerais et le servirais toujours. »</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76200" y="86475"/>
            <a:ext cx="6677025" cy="1015663"/>
          </a:xfrm>
          <a:prstGeom prst="rect">
            <a:avLst/>
          </a:prstGeom>
          <a:noFill/>
        </p:spPr>
        <p:txBody>
          <a:bodyPr wrap="square">
            <a:spAutoFit/>
          </a:bodyPr>
          <a:lstStyle/>
          <a:p>
            <a:r>
              <a:rPr lang="fr-FR" sz="2000" b="1" dirty="0"/>
              <a:t>Ces paroles me remplirent d’une joie indicible, et, très contente, je ramassai le peu que j’avais, et je suivis mon guide.</a:t>
            </a:r>
            <a:endParaRPr lang="es-ES" sz="2000" b="1" dirty="0"/>
          </a:p>
        </p:txBody>
      </p:sp>
      <p:sp>
        <p:nvSpPr>
          <p:cNvPr id="4" name="CuadroTexto 3">
            <a:extLst>
              <a:ext uri="{FF2B5EF4-FFF2-40B4-BE49-F238E27FC236}">
                <a16:creationId xmlns:a16="http://schemas.microsoft.com/office/drawing/2014/main" id="{1ADCB49B-952D-8059-85EA-8E61FD0E2042}"/>
              </a:ext>
            </a:extLst>
          </p:cNvPr>
          <p:cNvSpPr txBox="1"/>
          <p:nvPr/>
        </p:nvSpPr>
        <p:spPr>
          <a:xfrm>
            <a:off x="0" y="4461213"/>
            <a:ext cx="5248359" cy="707886"/>
          </a:xfrm>
          <a:prstGeom prst="rect">
            <a:avLst/>
          </a:prstGeom>
          <a:noFill/>
        </p:spPr>
        <p:txBody>
          <a:bodyPr wrap="square">
            <a:spAutoFit/>
          </a:bodyPr>
          <a:lstStyle/>
          <a:p>
            <a:r>
              <a:rPr lang="fr-FR" sz="2000" b="1" dirty="0"/>
              <a:t>Il me fit monter des escaliers escarpés et apparemment peu solides.</a:t>
            </a:r>
            <a:endParaRPr lang="es-ES" sz="2000" b="1" dirty="0"/>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25" y="1193780"/>
            <a:ext cx="5622830" cy="3206770"/>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064" y="3191589"/>
            <a:ext cx="6170811" cy="353172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0" y="5178624"/>
            <a:ext cx="5861064" cy="1631216"/>
          </a:xfrm>
          <a:prstGeom prst="rect">
            <a:avLst/>
          </a:prstGeom>
          <a:noFill/>
        </p:spPr>
        <p:txBody>
          <a:bodyPr wrap="square">
            <a:spAutoFit/>
          </a:bodyPr>
          <a:lstStyle/>
          <a:p>
            <a:pPr lvl="0">
              <a:defRPr/>
            </a:pPr>
            <a:r>
              <a:rPr lang="fr-FR" sz="2000" b="1" dirty="0">
                <a:solidFill>
                  <a:prstClr val="black"/>
                </a:solidFill>
              </a:rPr>
              <a:t>Lorsque je commençai mon ascension, il m’avertit d’avoir à tenir les yeux fixés en haut de peur d’être prise de vertige et de tomber. C’est ce qui était arrivé à beaucoup de ceux qui m’avaient précédée avant d’être au haut de l’escalier.</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611563" y="165498"/>
            <a:ext cx="5385210" cy="707886"/>
          </a:xfrm>
          <a:prstGeom prst="rect">
            <a:avLst/>
          </a:prstGeom>
          <a:noFill/>
        </p:spPr>
        <p:txBody>
          <a:bodyPr wrap="square">
            <a:spAutoFit/>
          </a:bodyPr>
          <a:lstStyle/>
          <a:p>
            <a:r>
              <a:rPr lang="fr-FR" sz="2000" b="1" dirty="0"/>
              <a:t>Après avoir gravi la dernière marche, nous nous trouvâmes devant une porte.</a:t>
            </a:r>
            <a:endParaRPr lang="es-ES" sz="2000" b="1" dirty="0">
              <a:effectLst/>
            </a:endParaRP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611563" y="1100056"/>
            <a:ext cx="5385210" cy="1015663"/>
          </a:xfrm>
          <a:prstGeom prst="rect">
            <a:avLst/>
          </a:prstGeom>
          <a:noFill/>
        </p:spPr>
        <p:txBody>
          <a:bodyPr wrap="square">
            <a:spAutoFit/>
          </a:bodyPr>
          <a:lstStyle/>
          <a:p>
            <a:r>
              <a:rPr lang="fr-FR" sz="2000" b="1" dirty="0">
                <a:solidFill>
                  <a:prstClr val="black"/>
                </a:solidFill>
              </a:rPr>
              <a:t>Ici, mon guide m’invita à me débarrasser de tout ce que j’avais pris avec moi, ce que je fis avec joie.</a:t>
            </a:r>
            <a:endParaRPr lang="es-ES" dirty="0"/>
          </a:p>
        </p:txBody>
      </p:sp>
      <p:sp>
        <p:nvSpPr>
          <p:cNvPr id="9" name="CuadroTexto 8">
            <a:extLst>
              <a:ext uri="{FF2B5EF4-FFF2-40B4-BE49-F238E27FC236}">
                <a16:creationId xmlns:a16="http://schemas.microsoft.com/office/drawing/2014/main" id="{B2996A8F-8F6E-6DF3-34DC-0734FE72E6C8}"/>
              </a:ext>
            </a:extLst>
          </p:cNvPr>
          <p:cNvSpPr txBox="1"/>
          <p:nvPr/>
        </p:nvSpPr>
        <p:spPr>
          <a:xfrm>
            <a:off x="611562" y="2342390"/>
            <a:ext cx="5385211" cy="400110"/>
          </a:xfrm>
          <a:prstGeom prst="rect">
            <a:avLst/>
          </a:prstGeom>
          <a:noFill/>
        </p:spPr>
        <p:txBody>
          <a:bodyPr wrap="square">
            <a:spAutoFit/>
          </a:bodyPr>
          <a:lstStyle/>
          <a:p>
            <a:r>
              <a:rPr lang="fr-FR" sz="2000" b="1" dirty="0">
                <a:solidFill>
                  <a:prstClr val="black"/>
                </a:solidFill>
              </a:rPr>
              <a:t>Puis il ouvrit la porte et m’invita à entrer.</a:t>
            </a:r>
            <a:endParaRPr lang="es-ES" dirty="0"/>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232663" y="219075"/>
            <a:ext cx="5375531" cy="2708434"/>
          </a:xfrm>
          <a:prstGeom prst="rect">
            <a:avLst/>
          </a:prstGeom>
          <a:noFill/>
        </p:spPr>
        <p:txBody>
          <a:bodyPr wrap="square">
            <a:spAutoFit/>
          </a:bodyPr>
          <a:lstStyle/>
          <a:p>
            <a:pPr>
              <a:spcBef>
                <a:spcPts val="1200"/>
              </a:spcBef>
            </a:pPr>
            <a:r>
              <a:rPr lang="fr-FR" sz="2000" b="1" dirty="0"/>
              <a:t>Je fus bientôt en présence de Jésus. Impossible de se tromper. Cette expression de bienveillante majesté ne pouvait être que la sienne</a:t>
            </a:r>
            <a:r>
              <a:rPr lang="es-ES" sz="2000" b="1" dirty="0">
                <a:effectLst/>
              </a:rPr>
              <a:t>.</a:t>
            </a:r>
          </a:p>
          <a:p>
            <a:pPr>
              <a:spcBef>
                <a:spcPts val="1200"/>
              </a:spcBef>
            </a:pPr>
            <a:r>
              <a:rPr lang="fr-FR" sz="2000" b="1" dirty="0"/>
              <a:t>Dès que son regard se posa sur moi, je sentis qu’il connaissait toutes les circonstances de ma vie, ainsi que mes pensées et mes sentiments les plus secrets.</a:t>
            </a:r>
            <a:endParaRPr lang="es-ES" sz="2000" b="1" dirty="0"/>
          </a:p>
        </p:txBody>
      </p:sp>
      <p:sp>
        <p:nvSpPr>
          <p:cNvPr id="6" name="CuadroTexto 5">
            <a:extLst>
              <a:ext uri="{FF2B5EF4-FFF2-40B4-BE49-F238E27FC236}">
                <a16:creationId xmlns:a16="http://schemas.microsoft.com/office/drawing/2014/main" id="{206FBE42-0DB7-8B99-572F-65DF2D43DD53}"/>
              </a:ext>
            </a:extLst>
          </p:cNvPr>
          <p:cNvSpPr txBox="1"/>
          <p:nvPr/>
        </p:nvSpPr>
        <p:spPr>
          <a:xfrm>
            <a:off x="6242967" y="3952875"/>
            <a:ext cx="5153024" cy="2708434"/>
          </a:xfrm>
          <a:prstGeom prst="rect">
            <a:avLst/>
          </a:prstGeom>
          <a:noFill/>
        </p:spPr>
        <p:txBody>
          <a:bodyPr wrap="square">
            <a:spAutoFit/>
          </a:bodyPr>
          <a:lstStyle/>
          <a:p>
            <a:pPr>
              <a:spcBef>
                <a:spcPts val="1200"/>
              </a:spcBef>
            </a:pPr>
            <a:r>
              <a:rPr lang="fr-FR" sz="2000" b="1" dirty="0"/>
              <a:t>Incapable de supporter ses regards scrutateurs, je tentai de m’y soustraire, mais s’approchant de moi, il posa la main sur ma tête, et me dit en souriant: « Ne crains point. »</a:t>
            </a:r>
            <a:endParaRPr lang="es-ES" sz="2000" b="1" dirty="0"/>
          </a:p>
          <a:p>
            <a:pPr>
              <a:spcBef>
                <a:spcPts val="1200"/>
              </a:spcBef>
            </a:pPr>
            <a:r>
              <a:rPr lang="fr-FR" sz="2000" b="1" dirty="0"/>
              <a:t>Les accents de cette douce voix firent tressaillir mon cœur d’une joie inconnue jusqu’alors.</a:t>
            </a:r>
            <a:endParaRPr lang="es-ES" sz="2000" b="1" dirty="0"/>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a:extLst>
              <a:ext uri="{28A0092B-C50C-407E-A947-70E740481C1C}">
                <a14:useLocalDpi xmlns:a14="http://schemas.microsoft.com/office/drawing/2010/main" val="0"/>
              </a:ext>
            </a:extLst>
          </a:blip>
          <a:srcRect l="7790" r="7790"/>
          <a:stretch>
            <a:fillRect/>
          </a:stretch>
        </p:blipFill>
        <p:spPr>
          <a:xfrm>
            <a:off x="232664" y="3140124"/>
            <a:ext cx="5301362" cy="3594051"/>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467476" y="759050"/>
            <a:ext cx="5194406" cy="1569660"/>
          </a:xfrm>
          <a:prstGeom prst="rect">
            <a:avLst/>
          </a:prstGeom>
          <a:noFill/>
        </p:spPr>
        <p:txBody>
          <a:bodyPr wrap="square">
            <a:spAutoFit/>
          </a:bodyPr>
          <a:lstStyle/>
          <a:p>
            <a:r>
              <a:rPr lang="fr-FR" sz="2400" b="1" dirty="0"/>
              <a:t>Cette joie m’ôta l’usage de la parole; vaincue par un bonheur ineffable, je tombai prosternée à ses pieds.</a:t>
            </a:r>
            <a:endParaRPr lang="es-ES" sz="2400" b="1" dirty="0"/>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723714" y="4236304"/>
            <a:ext cx="4797290" cy="2308324"/>
          </a:xfrm>
          <a:prstGeom prst="rect">
            <a:avLst/>
          </a:prstGeom>
          <a:noFill/>
        </p:spPr>
        <p:txBody>
          <a:bodyPr wrap="square">
            <a:spAutoFit/>
          </a:bodyPr>
          <a:lstStyle/>
          <a:p>
            <a:pPr lvl="0">
              <a:defRPr/>
            </a:pPr>
            <a:r>
              <a:rPr lang="fr-FR" sz="2400" b="1" dirty="0">
                <a:solidFill>
                  <a:prstClr val="black"/>
                </a:solidFill>
              </a:rPr>
              <a:t>Pendant que j’étais là, défaillante, je vis se dérouler sous mes yeux des scènes de beauté et de gloire. Il me semblait être parvenue à la sécurité et à la paix du  ciel.</a:t>
            </a:r>
            <a:endPar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200025"/>
            <a:ext cx="5860947" cy="1631216"/>
          </a:xfrm>
          <a:prstGeom prst="rect">
            <a:avLst/>
          </a:prstGeom>
          <a:noFill/>
        </p:spPr>
        <p:txBody>
          <a:bodyPr wrap="square">
            <a:spAutoFit/>
          </a:bodyPr>
          <a:lstStyle/>
          <a:p>
            <a:r>
              <a:rPr lang="fr-FR" sz="2000" b="1" dirty="0"/>
              <a:t>Enfin, les forces me revinrent, et je me levai. Les regards aimants de Jésus se posaient encore sur moi, et son sourire me remplissait d’allégresse. Sa présence m’inspirait à la fois un saint respect et un amour indicible.</a:t>
            </a:r>
            <a:endParaRPr lang="es-ES" sz="2000" b="1" dirty="0"/>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775355"/>
            <a:ext cx="6034081" cy="707886"/>
          </a:xfrm>
          <a:prstGeom prst="rect">
            <a:avLst/>
          </a:prstGeom>
          <a:noFill/>
        </p:spPr>
        <p:txBody>
          <a:bodyPr wrap="square">
            <a:spAutoFit/>
          </a:bodyPr>
          <a:lstStyle/>
          <a:p>
            <a:r>
              <a:rPr lang="fr-FR" sz="2000" b="1" dirty="0"/>
              <a:t>Mon guide ouvrit la porte, et nous sortîmes l’un et l’autre.</a:t>
            </a:r>
            <a:endParaRPr lang="es-ES" sz="2000" b="1" dirty="0"/>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190500" y="2427356"/>
            <a:ext cx="5881650" cy="707886"/>
          </a:xfrm>
          <a:prstGeom prst="rect">
            <a:avLst/>
          </a:prstGeom>
          <a:noFill/>
        </p:spPr>
        <p:txBody>
          <a:bodyPr wrap="square">
            <a:spAutoFit/>
          </a:bodyPr>
          <a:lstStyle/>
          <a:p>
            <a:r>
              <a:rPr lang="fr-FR" sz="2000" b="1" dirty="0">
                <a:solidFill>
                  <a:prstClr val="black"/>
                </a:solidFill>
              </a:rPr>
              <a:t>Il m’invita à reprendre tout ce que j’avais laissé dehors.</a:t>
            </a:r>
            <a:endParaRPr lang="es-ES" dirty="0"/>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63193" y="139641"/>
            <a:ext cx="11665613" cy="1569660"/>
          </a:xfrm>
          <a:prstGeom prst="rect">
            <a:avLst/>
          </a:prstGeom>
          <a:noFill/>
        </p:spPr>
        <p:txBody>
          <a:bodyPr wrap="square">
            <a:spAutoFit/>
          </a:bodyPr>
          <a:lstStyle/>
          <a:p>
            <a:pPr algn="ctr"/>
            <a:r>
              <a:rPr lang="fr-FR" sz="2400" b="1" dirty="0">
                <a:solidFill>
                  <a:prstClr val="black"/>
                </a:solidFill>
              </a:rPr>
              <a:t>Cela fait, il me donna une corde verte soigneusement enroulée. Il m’ordonna de la serrer sur mon cœur, et lorsque je désirerais voir Jésus, je n’aurais qu’à la dérouler jusqu’au bout. Il m’avertit de ne pas la laisser enroulée longtemps, de peur qu’elle ne se noue et ne soit difficile à dérouler.</a:t>
            </a:r>
            <a:endParaRPr lang="es-ES" sz="2400" b="1" dirty="0"/>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970" y="1855306"/>
            <a:ext cx="8510057" cy="4757175"/>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192172" y="4565749"/>
            <a:ext cx="6085071" cy="1569660"/>
          </a:xfrm>
          <a:prstGeom prst="rect">
            <a:avLst/>
          </a:prstGeom>
          <a:noFill/>
        </p:spPr>
        <p:txBody>
          <a:bodyPr wrap="square">
            <a:spAutoFit/>
          </a:bodyPr>
          <a:lstStyle/>
          <a:p>
            <a:pPr algn="ctr"/>
            <a:r>
              <a:rPr lang="fr-FR" sz="2400" b="1" dirty="0">
                <a:solidFill>
                  <a:prstClr val="black"/>
                </a:solidFill>
              </a:rPr>
              <a:t>Ce rêve me redonna l’espoir. Pour moi, la corde verte représentait la foi, et je commençai à comprendre la beauté et la simplicité de la confiance en Dieu.</a:t>
            </a:r>
            <a:endParaRPr lang="es-ES" sz="2400" b="1" dirty="0"/>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523542" y="660434"/>
            <a:ext cx="5288537" cy="1938992"/>
          </a:xfrm>
          <a:prstGeom prst="rect">
            <a:avLst/>
          </a:prstGeom>
          <a:noFill/>
        </p:spPr>
        <p:txBody>
          <a:bodyPr wrap="square">
            <a:spAutoFit/>
          </a:bodyPr>
          <a:lstStyle/>
          <a:p>
            <a:r>
              <a:rPr lang="fr-FR" sz="2400" b="1" dirty="0">
                <a:solidFill>
                  <a:prstClr val="black"/>
                </a:solidFill>
              </a:rPr>
              <a:t>Je plaçai la corde sur mon cœur et redescendit joyeusement les étroits escaliers, en louant Dieu, et en disant à tous ceux que je rencontrais où ils pouvaient voir Jésus.</a:t>
            </a:r>
            <a:endParaRPr lang="es-ES" sz="2400" b="1" dirty="0"/>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280</TotalTime>
  <Words>632</Words>
  <Application>Microsoft Office PowerPoint</Application>
  <PresentationFormat>Panorámica</PresentationFormat>
  <Paragraphs>23</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49</cp:revision>
  <dcterms:created xsi:type="dcterms:W3CDTF">2026-04-25T14:27:34Z</dcterms:created>
  <dcterms:modified xsi:type="dcterms:W3CDTF">2026-06-07T14:46:41Z</dcterms:modified>
</cp:coreProperties>
</file>